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  <p:sldMasterId id="2147483650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idnJ54SyqczvL8tg3FZxrCE7pl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6CBCE83-743B-4D73-8ECC-1BE8840A059E}">
  <a:tblStyle styleId="{C6CBCE83-743B-4D73-8ECC-1BE8840A05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customschemas.google.com/relationships/presentationmetadata" Target="metadata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e44ddd3cd_0_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e44ddd3cd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Cleaned Rows with NAN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Renumbered Row Numbers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Removed unnecessary new lines and word like classification</a:t>
            </a:r>
            <a:endParaRPr/>
          </a:p>
        </p:txBody>
      </p:sp>
      <p:sp>
        <p:nvSpPr>
          <p:cNvPr id="142" name="Google Shape;142;g5e44ddd3cd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44ddd3cd_0_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44ddd3cd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5e44ddd3cd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e44ddd3cd_1_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e44ddd3cd_1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5e44ddd3cd_1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e44ddd3cd_4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e44ddd3cd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5e44ddd3cd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e44ddd3cd_1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e44ddd3cd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5e44ddd3cd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e44ddd3cd_1_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e44ddd3cd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5e44ddd3cd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e44ddd3cd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e44ddd3c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5e44ddd3c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e44ddd3cd_0_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e44ddd3cd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5e44ddd3cd_0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e44ddd3cd_0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e44ddd3c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TF(t) = (Number of times term t appears in a document) / (Total number of terms in the document).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Georgia"/>
                <a:ea typeface="Georgia"/>
                <a:cs typeface="Georgia"/>
                <a:sym typeface="Georgia"/>
              </a:rPr>
              <a:t>IDF(t) = log_e(Total number of documents / Number of documents with term t in it).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" name="Google Shape;211;g5e44ddd3cd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e44ddd3cd_2_1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e44ddd3cd_2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5e44ddd3cd_2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e44ddd3cd_2_16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e44ddd3cd_2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5e44ddd3cd_2_1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44ddd3cd_4_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e44ddd3cd_4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US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LDA Topic Modeling Algorithm. 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US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Treats documents as mixture of topics.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US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LDA will go through each of the words in each of the documents, and it will randomly assign the word to one of the K topics. 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AutoNum type="arabicPeriod"/>
            </a:pPr>
            <a:r>
              <a:rPr lang="en-US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will have topic representations (how the words are distributed in each topic) and documents represented in terms of topics</a:t>
            </a:r>
            <a:endParaRPr sz="1000"/>
          </a:p>
        </p:txBody>
      </p:sp>
      <p:sp>
        <p:nvSpPr>
          <p:cNvPr id="239" name="Google Shape;239;g5e44ddd3cd_4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e44ddd3cd_2_19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e44ddd3cd_2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5e44ddd3cd_2_1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e44ddd3cd_4_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e44ddd3cd_4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 assignment of words to topics, was done in a random form, so representation is not very optimal or accurate. 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better this representation LDA will analyze per document: 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What is the percentage of words within the document that were assigned to a particular topic?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 for each word in the document, LDA will analyze over all the documents, what is the percentage of times that particular word has been assigned to a particular topic. LDA will therefore be calculating:</a:t>
            </a:r>
            <a:endParaRPr sz="14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1) p(topic t | document d) = percentage of </a:t>
            </a:r>
            <a:r>
              <a:rPr lang="en-US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words</a:t>
            </a:r>
            <a:r>
              <a:rPr lang="en-US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in a document d that are currently assigned to topic t.</a:t>
            </a:r>
            <a:endParaRPr sz="15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2) p(word w | topic t) = percentage of  </a:t>
            </a:r>
            <a:r>
              <a:rPr lang="en-US" sz="24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times the word</a:t>
            </a:r>
            <a:r>
              <a:rPr lang="en-US" sz="1500"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w was assigned to topic t over all documents.</a:t>
            </a:r>
            <a:endParaRPr sz="1000"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g5e44ddd3cd_4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e44ddd3cd_4_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e44ddd3cd_4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5e44ddd3cd_4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e44ddd3cd_4_6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e44ddd3cd_4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5e44ddd3cd_4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e44ddd3cd_4_7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e44ddd3cd_4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5e44ddd3cd_4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e44ddd3cd_0_7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e44ddd3cd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5e44ddd3cd_0_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e44ddd3cd_0_1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e44ddd3cd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5e44ddd3cd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e44ddd3cd_0_10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e44ddd3cd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5e44ddd3cd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e44ddd3cd_4_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e44ddd3cd_4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5e44ddd3cd_4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e44ddd3cd_1_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e44ddd3cd_1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5e44ddd3cd_1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e44ddd3cd_1_9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e44ddd3cd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5e44ddd3cd_1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e44ddd3cd_2_1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e44ddd3cd_2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5e44ddd3cd_2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e44ddd3cd_2_1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e44ddd3cd_2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5e44ddd3cd_2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e44ddd3cd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e44ddd3c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5e44ddd3c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e44ddd3cd_2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e44ddd3cd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5e44ddd3cd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4ddd3cd_2_2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4ddd3cd_2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e44ddd3cd_2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e44ddd3cd_2_10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e44ddd3cd_2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5e44ddd3cd_2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mplate Overview and Instructions">
  <p:cSld name="Template Overview and Instructions">
    <p:bg>
      <p:bgPr>
        <a:solidFill>
          <a:schemeClr val="dk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"/>
          <p:cNvSpPr txBox="1"/>
          <p:nvPr>
            <p:ph type="title"/>
          </p:nvPr>
        </p:nvSpPr>
        <p:spPr>
          <a:xfrm>
            <a:off x="628650" y="365126"/>
            <a:ext cx="7886700" cy="762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/>
        </p:nvSpPr>
        <p:spPr>
          <a:xfrm>
            <a:off x="628649" y="1258615"/>
            <a:ext cx="506457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Remember to delete this slide before giving your presentation.</a:t>
            </a:r>
            <a:endParaRPr/>
          </a:p>
        </p:txBody>
      </p:sp>
      <p:sp>
        <p:nvSpPr>
          <p:cNvPr id="15" name="Google Shape;15;p5"/>
          <p:cNvSpPr txBox="1"/>
          <p:nvPr/>
        </p:nvSpPr>
        <p:spPr>
          <a:xfrm>
            <a:off x="628650" y="1535614"/>
            <a:ext cx="3943350" cy="4324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 this SJSU PowerPoint template, you will find options for a variety of slides to help you make an impactful presentation.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Cover and Title Slides</a:t>
            </a: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Start your presentation with one of the title slides.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Bumpers</a:t>
            </a: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Use a bumper slide to signal a transition to a new section of your presentation.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Section Headers</a:t>
            </a: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Start a new topic or section of your presentation with a section header.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 Slides (White and Blue Options)</a:t>
            </a: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Content slides allow you to present a combination of text, imagery and/or charts.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Slides</a:t>
            </a: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Let large, compelling images tell your story. Choose from provided image slides or use the university's photo library to find an image that supports your message.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Using the instructions below, create custom charts and graphs to present your data.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"/>
          <p:cNvSpPr txBox="1"/>
          <p:nvPr/>
        </p:nvSpPr>
        <p:spPr>
          <a:xfrm>
            <a:off x="4572000" y="1535614"/>
            <a:ext cx="3941064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to customize your slides</a:t>
            </a: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insert your lockup (departmental logo) in place of the SJSU primary mark/logo on a slide, right-click (or Ctrl+click on Mac) the image and select "Format Shape," then use the "File" button under “Fill – Insert Picture From." You may need to resize the lockup if its size differs from that of the primary mark. To resize, go to "Size/Position" and, under "Text Box,” select "Resize Shape to Fit Text."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 use the built-in charts, you will first need to edit the data for the chart on the Slide Master. Go to View &gt; Slide Master and then find the chart you’d like to edit. Right-click and select "Edit Data." When you are done editing, go back to the Home tab and insert a new slide based on that Slide Master.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some slide layouts, you will need to manually turn on the footer and/or slide numbers.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 compelling SJSU imagery to use in your presentation, go to: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go.sjsu.edu/photographylibrary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- Blue with Primary Mark">
  <p:cSld name="Cover - Blue with Primary M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JSU Primary Mark" id="21" name="Google Shape;21;p7" title="SJSU Primary Mark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971" y="3264109"/>
            <a:ext cx="4834059" cy="90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- Swimming with Primary Mark">
  <p:cSld name="Cover - Swimming with Primary Mar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JSU Primary Mark" id="23" name="Google Shape;23;p10" title="SJSU Primary Mark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4971" y="3264109"/>
            <a:ext cx="4834059" cy="90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0"/>
          <p:cNvSpPr txBox="1"/>
          <p:nvPr/>
        </p:nvSpPr>
        <p:spPr>
          <a:xfrm>
            <a:off x="3064328" y="783771"/>
            <a:ext cx="301534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compelling SJSU imagery: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go.sjsu.edu/photographylibrary</a:t>
            </a:r>
            <a:endParaRPr sz="1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- Custom with Primary Mark">
  <p:cSld name="Cover - Custom with Primary Mark">
    <p:bg>
      <p:bgPr>
        <a:solidFill>
          <a:schemeClr val="accent3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/>
          <p:nvPr>
            <p:ph idx="2" type="pic"/>
          </p:nvPr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0" i="0" sz="1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descr="SJSU Primary Mark" id="27" name="Google Shape;27;p11" title="SJSU Primary Mark"/>
          <p:cNvSpPr txBox="1"/>
          <p:nvPr>
            <p:ph type="title"/>
          </p:nvPr>
        </p:nvSpPr>
        <p:spPr>
          <a:xfrm>
            <a:off x="2157984" y="3264408"/>
            <a:ext cx="4837176" cy="90525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Blue">
  <p:cSld name="Title - Blu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4" type="body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 b="1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5" type="body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  <a:defRPr b="1" sz="1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SJSU Primary Mark" id="38" name="Google Shape;38;p9" title="SJSU Primary Mark"/>
          <p:cNvSpPr txBox="1"/>
          <p:nvPr>
            <p:ph idx="6" type="body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Agenda">
  <p:cSld name="Title - Agenda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SJSU Primary Mark" id="40" name="Google Shape;40;p12" title="SJSU Primary Mark"/>
          <p:cNvSpPr txBox="1"/>
          <p:nvPr>
            <p:ph idx="1" type="body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2" type="body"/>
          </p:nvPr>
        </p:nvSpPr>
        <p:spPr>
          <a:xfrm>
            <a:off x="2162602" y="1611064"/>
            <a:ext cx="5438921" cy="3619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Arial"/>
              <a:buNone/>
              <a:defRPr sz="2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aprsharma.com" TargetMode="External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atents.google.com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44ddd3cd_0_11"/>
          <p:cNvSpPr txBox="1"/>
          <p:nvPr>
            <p:ph type="title"/>
          </p:nvPr>
        </p:nvSpPr>
        <p:spPr>
          <a:xfrm>
            <a:off x="952900" y="470350"/>
            <a:ext cx="4302600" cy="95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Cleaning</a:t>
            </a:r>
            <a:endParaRPr/>
          </a:p>
        </p:txBody>
      </p:sp>
      <p:sp>
        <p:nvSpPr>
          <p:cNvPr id="145" name="Google Shape;145;g5e44ddd3cd_0_11"/>
          <p:cNvSpPr txBox="1"/>
          <p:nvPr>
            <p:ph idx="1" type="body"/>
          </p:nvPr>
        </p:nvSpPr>
        <p:spPr>
          <a:xfrm>
            <a:off x="1183900" y="1444150"/>
            <a:ext cx="1400400" cy="55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Before:</a:t>
            </a:r>
            <a:endParaRPr/>
          </a:p>
        </p:txBody>
      </p:sp>
      <p:sp>
        <p:nvSpPr>
          <p:cNvPr id="146" name="Google Shape;146;g5e44ddd3cd_0_11"/>
          <p:cNvSpPr txBox="1"/>
          <p:nvPr>
            <p:ph idx="2" type="body"/>
          </p:nvPr>
        </p:nvSpPr>
        <p:spPr>
          <a:xfrm>
            <a:off x="2893805" y="2498790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5e44ddd3cd_0_11"/>
          <p:cNvSpPr txBox="1"/>
          <p:nvPr>
            <p:ph idx="3" type="body"/>
          </p:nvPr>
        </p:nvSpPr>
        <p:spPr>
          <a:xfrm>
            <a:off x="2893801" y="3118721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5e44ddd3cd_0_11"/>
          <p:cNvSpPr txBox="1"/>
          <p:nvPr>
            <p:ph idx="4" type="body"/>
          </p:nvPr>
        </p:nvSpPr>
        <p:spPr>
          <a:xfrm>
            <a:off x="2901010" y="3869974"/>
            <a:ext cx="5440200" cy="2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5e44ddd3cd_0_11"/>
          <p:cNvSpPr txBox="1"/>
          <p:nvPr>
            <p:ph idx="5" type="body"/>
          </p:nvPr>
        </p:nvSpPr>
        <p:spPr>
          <a:xfrm>
            <a:off x="2898220" y="4187249"/>
            <a:ext cx="5440200" cy="3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5e44ddd3cd_0_11"/>
          <p:cNvSpPr txBox="1"/>
          <p:nvPr>
            <p:ph idx="6" type="body"/>
          </p:nvPr>
        </p:nvSpPr>
        <p:spPr>
          <a:xfrm>
            <a:off x="10006275" y="6135020"/>
            <a:ext cx="2349600" cy="438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g5e44ddd3cd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77225"/>
            <a:ext cx="8495901" cy="35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e44ddd3cd_0_89"/>
          <p:cNvSpPr txBox="1"/>
          <p:nvPr>
            <p:ph type="title"/>
          </p:nvPr>
        </p:nvSpPr>
        <p:spPr>
          <a:xfrm>
            <a:off x="895150" y="981775"/>
            <a:ext cx="3060900" cy="64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After:</a:t>
            </a:r>
            <a:endParaRPr/>
          </a:p>
        </p:txBody>
      </p:sp>
      <p:pic>
        <p:nvPicPr>
          <p:cNvPr id="158" name="Google Shape;158;g5e44ddd3cd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6475"/>
            <a:ext cx="8839202" cy="422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e44ddd3cd_1_56"/>
          <p:cNvSpPr txBox="1"/>
          <p:nvPr>
            <p:ph type="title"/>
          </p:nvPr>
        </p:nvSpPr>
        <p:spPr>
          <a:xfrm>
            <a:off x="1054113" y="204525"/>
            <a:ext cx="7264800" cy="693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Based Filtering </a:t>
            </a:r>
            <a:endParaRPr/>
          </a:p>
        </p:txBody>
      </p:sp>
      <p:sp>
        <p:nvSpPr>
          <p:cNvPr id="165" name="Google Shape;165;g5e44ddd3cd_1_56"/>
          <p:cNvSpPr txBox="1"/>
          <p:nvPr>
            <p:ph idx="1" type="body"/>
          </p:nvPr>
        </p:nvSpPr>
        <p:spPr>
          <a:xfrm>
            <a:off x="312600" y="867750"/>
            <a:ext cx="8647800" cy="512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The Content Based Recommendation Systems are born with the idea of using content of using each item for recommendation and try to solve the problem.</a:t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The content of an item is very abstract thing and gives us a lots of options. We can use </a:t>
            </a:r>
            <a:r>
              <a:rPr lang="en-US" sz="2400"/>
              <a:t>a lots</a:t>
            </a:r>
            <a:r>
              <a:rPr lang="en-US" sz="2400"/>
              <a:t> of different variables. For Example: for a patent we can consider title, patent number, classification, link, inventor etc.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When we know the content we will consider, we need to transform all this data into vector space model.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g5e44ddd3cd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550" y="4448125"/>
            <a:ext cx="6263275" cy="21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e44ddd3cd_4_0"/>
          <p:cNvSpPr txBox="1"/>
          <p:nvPr>
            <p:ph type="title"/>
          </p:nvPr>
        </p:nvSpPr>
        <p:spPr>
          <a:xfrm>
            <a:off x="1328599" y="489750"/>
            <a:ext cx="70191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Similarity Calculation</a:t>
            </a:r>
            <a:endParaRPr/>
          </a:p>
        </p:txBody>
      </p:sp>
      <p:sp>
        <p:nvSpPr>
          <p:cNvPr id="173" name="Google Shape;173;g5e44ddd3cd_4_0"/>
          <p:cNvSpPr txBox="1"/>
          <p:nvPr>
            <p:ph idx="1" type="body"/>
          </p:nvPr>
        </p:nvSpPr>
        <p:spPr>
          <a:xfrm>
            <a:off x="1905802" y="1865950"/>
            <a:ext cx="64419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Euclidean Distance</a:t>
            </a:r>
            <a:endParaRPr/>
          </a:p>
        </p:txBody>
      </p:sp>
      <p:sp>
        <p:nvSpPr>
          <p:cNvPr id="174" name="Google Shape;174;g5e44ddd3cd_4_0"/>
          <p:cNvSpPr txBox="1"/>
          <p:nvPr>
            <p:ph idx="2" type="body"/>
          </p:nvPr>
        </p:nvSpPr>
        <p:spPr>
          <a:xfrm>
            <a:off x="1905800" y="2492338"/>
            <a:ext cx="64419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2. </a:t>
            </a:r>
            <a:r>
              <a:rPr lang="en-US"/>
              <a:t>Cosine Similarity</a:t>
            </a:r>
            <a:endParaRPr/>
          </a:p>
        </p:txBody>
      </p:sp>
      <p:sp>
        <p:nvSpPr>
          <p:cNvPr id="175" name="Google Shape;175;g5e44ddd3cd_4_0"/>
          <p:cNvSpPr txBox="1"/>
          <p:nvPr>
            <p:ph idx="3" type="body"/>
          </p:nvPr>
        </p:nvSpPr>
        <p:spPr>
          <a:xfrm>
            <a:off x="1905800" y="3118725"/>
            <a:ext cx="64281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3. </a:t>
            </a:r>
            <a:r>
              <a:rPr lang="en-US"/>
              <a:t>Pearson Correlation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e44ddd3cd_1_13"/>
          <p:cNvSpPr txBox="1"/>
          <p:nvPr>
            <p:ph type="title"/>
          </p:nvPr>
        </p:nvSpPr>
        <p:spPr>
          <a:xfrm>
            <a:off x="2907004" y="1219599"/>
            <a:ext cx="54405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Euclidean Distance </a:t>
            </a:r>
            <a:endParaRPr/>
          </a:p>
        </p:txBody>
      </p:sp>
      <p:sp>
        <p:nvSpPr>
          <p:cNvPr id="182" name="Google Shape;182;g5e44ddd3cd_1_13"/>
          <p:cNvSpPr txBox="1"/>
          <p:nvPr>
            <p:ph idx="1" type="body"/>
          </p:nvPr>
        </p:nvSpPr>
        <p:spPr>
          <a:xfrm>
            <a:off x="774025" y="1837150"/>
            <a:ext cx="8370000" cy="438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It is used to calculate the linear distance between two variables in space.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Formula for 2-d space: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g5e44ddd3cd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4425" y="4097975"/>
            <a:ext cx="3568375" cy="59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e44ddd3cd_1_27"/>
          <p:cNvSpPr txBox="1"/>
          <p:nvPr>
            <p:ph type="title"/>
          </p:nvPr>
        </p:nvSpPr>
        <p:spPr>
          <a:xfrm>
            <a:off x="2907004" y="1219599"/>
            <a:ext cx="54405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Cosine Similarity </a:t>
            </a:r>
            <a:endParaRPr/>
          </a:p>
        </p:txBody>
      </p:sp>
      <p:sp>
        <p:nvSpPr>
          <p:cNvPr id="190" name="Google Shape;190;g5e44ddd3cd_1_27"/>
          <p:cNvSpPr txBox="1"/>
          <p:nvPr>
            <p:ph idx="1" type="body"/>
          </p:nvPr>
        </p:nvSpPr>
        <p:spPr>
          <a:xfrm>
            <a:off x="485700" y="1847750"/>
            <a:ext cx="8658300" cy="467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It is a measure of similarity between two </a:t>
            </a:r>
            <a:r>
              <a:rPr lang="en-US"/>
              <a:t>nonzero</a:t>
            </a:r>
            <a:r>
              <a:rPr lang="en-US"/>
              <a:t> vectors of an inner product space that measures cosine of angle between them.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g5e44ddd3cd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725" y="4047900"/>
            <a:ext cx="4995075" cy="14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e44ddd3cd_1_0"/>
          <p:cNvSpPr txBox="1"/>
          <p:nvPr>
            <p:ph type="title"/>
          </p:nvPr>
        </p:nvSpPr>
        <p:spPr>
          <a:xfrm>
            <a:off x="2907004" y="1219599"/>
            <a:ext cx="54405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Pearson </a:t>
            </a:r>
            <a:r>
              <a:rPr lang="en-US"/>
              <a:t>Correlation</a:t>
            </a:r>
            <a:endParaRPr/>
          </a:p>
        </p:txBody>
      </p:sp>
      <p:sp>
        <p:nvSpPr>
          <p:cNvPr id="198" name="Google Shape;198;g5e44ddd3cd_1_0"/>
          <p:cNvSpPr txBox="1"/>
          <p:nvPr>
            <p:ph idx="1" type="body"/>
          </p:nvPr>
        </p:nvSpPr>
        <p:spPr>
          <a:xfrm>
            <a:off x="712900" y="2010350"/>
            <a:ext cx="8194500" cy="40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It is a measure of linear </a:t>
            </a:r>
            <a:r>
              <a:rPr lang="en-US"/>
              <a:t>correlation between two vectors whose </a:t>
            </a:r>
            <a:r>
              <a:rPr lang="en-US"/>
              <a:t>value range from -1 to 1.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Formula: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g5e44ddd3c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6550" y="3530300"/>
            <a:ext cx="3558325" cy="12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e44ddd3cd_0_33"/>
          <p:cNvSpPr txBox="1"/>
          <p:nvPr>
            <p:ph type="title"/>
          </p:nvPr>
        </p:nvSpPr>
        <p:spPr>
          <a:xfrm>
            <a:off x="1357149" y="1219600"/>
            <a:ext cx="69903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Models Used</a:t>
            </a:r>
            <a:endParaRPr/>
          </a:p>
        </p:txBody>
      </p:sp>
      <p:sp>
        <p:nvSpPr>
          <p:cNvPr id="206" name="Google Shape;206;g5e44ddd3cd_0_33"/>
          <p:cNvSpPr txBox="1"/>
          <p:nvPr>
            <p:ph idx="1" type="body"/>
          </p:nvPr>
        </p:nvSpPr>
        <p:spPr>
          <a:xfrm>
            <a:off x="1544850" y="1865950"/>
            <a:ext cx="6809100" cy="156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TF-IDF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Term Frequency- Inverse Document </a:t>
            </a: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Frequency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5e44ddd3cd_0_33"/>
          <p:cNvSpPr txBox="1"/>
          <p:nvPr>
            <p:ph idx="4" type="body"/>
          </p:nvPr>
        </p:nvSpPr>
        <p:spPr>
          <a:xfrm>
            <a:off x="1631475" y="3869975"/>
            <a:ext cx="6899700" cy="156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LDA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/>
              <a:t>Latent Dirichlet Allocation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e44ddd3cd_0_44"/>
          <p:cNvSpPr txBox="1"/>
          <p:nvPr>
            <p:ph type="title"/>
          </p:nvPr>
        </p:nvSpPr>
        <p:spPr>
          <a:xfrm>
            <a:off x="1808874" y="239875"/>
            <a:ext cx="65718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TF-IDF</a:t>
            </a:r>
            <a:endParaRPr/>
          </a:p>
        </p:txBody>
      </p:sp>
      <p:sp>
        <p:nvSpPr>
          <p:cNvPr id="214" name="Google Shape;214;g5e44ddd3cd_0_44"/>
          <p:cNvSpPr txBox="1"/>
          <p:nvPr>
            <p:ph idx="1" type="body"/>
          </p:nvPr>
        </p:nvSpPr>
        <p:spPr>
          <a:xfrm>
            <a:off x="578825" y="740275"/>
            <a:ext cx="7554600" cy="57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Term Frequency: It is the numbers of times a keyword appears in the document.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Inverse Document </a:t>
            </a:r>
            <a:r>
              <a:rPr lang="en-US"/>
              <a:t>Frequency</a:t>
            </a:r>
            <a:r>
              <a:rPr lang="en-US"/>
              <a:t>:It is factor to reduce the weight of most commonly used word in all documents.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value of tf-idf calculation will always be greater than or equal to 0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g5e44ddd3cd_0_44"/>
          <p:cNvPicPr preferRelativeResize="0"/>
          <p:nvPr/>
        </p:nvPicPr>
        <p:blipFill rotWithShape="1">
          <a:blip r:embed="rId3">
            <a:alphaModFix/>
          </a:blip>
          <a:srcRect b="0" l="0" r="22952" t="0"/>
          <a:stretch/>
        </p:blipFill>
        <p:spPr>
          <a:xfrm>
            <a:off x="1920250" y="2984875"/>
            <a:ext cx="4750050" cy="74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5e44ddd3cd_0_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700" y="4089750"/>
            <a:ext cx="5085800" cy="7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e44ddd3cd_2_181"/>
          <p:cNvSpPr txBox="1"/>
          <p:nvPr>
            <p:ph type="title"/>
          </p:nvPr>
        </p:nvSpPr>
        <p:spPr>
          <a:xfrm>
            <a:off x="2907004" y="1219599"/>
            <a:ext cx="54405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5e44ddd3cd_2_181"/>
          <p:cNvSpPr txBox="1"/>
          <p:nvPr>
            <p:ph idx="1" type="body"/>
          </p:nvPr>
        </p:nvSpPr>
        <p:spPr>
          <a:xfrm>
            <a:off x="2907364" y="1865944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5e44ddd3cd_2_181"/>
          <p:cNvSpPr txBox="1"/>
          <p:nvPr>
            <p:ph idx="2" type="body"/>
          </p:nvPr>
        </p:nvSpPr>
        <p:spPr>
          <a:xfrm>
            <a:off x="2893805" y="2498790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5e44ddd3cd_2_181"/>
          <p:cNvSpPr txBox="1"/>
          <p:nvPr>
            <p:ph idx="3" type="body"/>
          </p:nvPr>
        </p:nvSpPr>
        <p:spPr>
          <a:xfrm>
            <a:off x="2893801" y="3118721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5e44ddd3cd_2_181"/>
          <p:cNvSpPr txBox="1"/>
          <p:nvPr>
            <p:ph idx="4" type="body"/>
          </p:nvPr>
        </p:nvSpPr>
        <p:spPr>
          <a:xfrm>
            <a:off x="2901010" y="3869974"/>
            <a:ext cx="5440200" cy="2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5e44ddd3cd_2_181"/>
          <p:cNvSpPr txBox="1"/>
          <p:nvPr>
            <p:ph idx="5" type="body"/>
          </p:nvPr>
        </p:nvSpPr>
        <p:spPr>
          <a:xfrm>
            <a:off x="2898220" y="4187249"/>
            <a:ext cx="5440200" cy="3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g5e44ddd3cd_2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5" y="695425"/>
            <a:ext cx="9041325" cy="564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"/>
          <p:cNvSpPr txBox="1"/>
          <p:nvPr>
            <p:ph type="title"/>
          </p:nvPr>
        </p:nvSpPr>
        <p:spPr>
          <a:xfrm>
            <a:off x="493425" y="763075"/>
            <a:ext cx="75720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Arial"/>
              <a:buNone/>
            </a:pPr>
            <a:r>
              <a:rPr lang="en-US" sz="3240">
                <a:latin typeface="Impact"/>
                <a:ea typeface="Impact"/>
                <a:cs typeface="Impact"/>
                <a:sym typeface="Impact"/>
              </a:rPr>
              <a:t>Patent Recommendation System</a:t>
            </a:r>
            <a:endParaRPr sz="324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Arial"/>
              <a:buNone/>
            </a:pPr>
            <a:r>
              <a:rPr lang="en-US" sz="1800">
                <a:latin typeface="Impact"/>
                <a:ea typeface="Impact"/>
                <a:cs typeface="Impact"/>
                <a:sym typeface="Impact"/>
              </a:rPr>
              <a:t>CMPE-256 </a:t>
            </a:r>
            <a:endParaRPr sz="18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Arial"/>
              <a:buNone/>
            </a:pPr>
            <a:r>
              <a:rPr lang="en-US" sz="1800">
                <a:latin typeface="Impact"/>
                <a:ea typeface="Impact"/>
                <a:cs typeface="Impact"/>
                <a:sym typeface="Impact"/>
              </a:rPr>
              <a:t>Group 6</a:t>
            </a:r>
            <a:br>
              <a:rPr lang="en-US" sz="3240">
                <a:latin typeface="Impact"/>
                <a:ea typeface="Impact"/>
                <a:cs typeface="Impact"/>
                <a:sym typeface="Impact"/>
              </a:rPr>
            </a:br>
            <a:endParaRPr sz="324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" name="Google Shape;51;p3"/>
          <p:cNvSpPr txBox="1"/>
          <p:nvPr>
            <p:ph idx="3" type="body"/>
          </p:nvPr>
        </p:nvSpPr>
        <p:spPr>
          <a:xfrm>
            <a:off x="1551200" y="3856500"/>
            <a:ext cx="2100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1600"/>
              <a:t>Submitted To</a:t>
            </a:r>
            <a:r>
              <a:rPr b="1" lang="en-US" sz="1600"/>
              <a:t>:</a:t>
            </a:r>
            <a:endParaRPr b="1"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1600"/>
              <a:t>Prof. </a:t>
            </a:r>
            <a:r>
              <a:rPr lang="en-US" sz="1600"/>
              <a:t>Shih Yu Chang</a:t>
            </a:r>
            <a:endParaRPr sz="1600"/>
          </a:p>
        </p:txBody>
      </p:sp>
      <p:sp>
        <p:nvSpPr>
          <p:cNvPr id="52" name="Google Shape;52;p3"/>
          <p:cNvSpPr txBox="1"/>
          <p:nvPr>
            <p:ph idx="4" type="body"/>
          </p:nvPr>
        </p:nvSpPr>
        <p:spPr>
          <a:xfrm>
            <a:off x="6181844" y="3924125"/>
            <a:ext cx="1719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Font typeface="Helvetica Neue"/>
              <a:buNone/>
            </a:pPr>
            <a:r>
              <a:rPr lang="en-US" sz="1665"/>
              <a:t>Submitted by:</a:t>
            </a:r>
            <a:endParaRPr/>
          </a:p>
        </p:txBody>
      </p:sp>
      <p:sp>
        <p:nvSpPr>
          <p:cNvPr id="53" name="Google Shape;53;p3"/>
          <p:cNvSpPr txBox="1"/>
          <p:nvPr>
            <p:ph idx="5" type="body"/>
          </p:nvPr>
        </p:nvSpPr>
        <p:spPr>
          <a:xfrm>
            <a:off x="6181843" y="4333950"/>
            <a:ext cx="2057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b="0" lang="en-US"/>
              <a:t>Amrita Kasaundhan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b="0" lang="en-US"/>
              <a:t>Arpit Sharma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b="0" lang="en-US"/>
              <a:t>Mahesh Reddy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b="0" lang="en-US"/>
              <a:t>Nidhi Kumar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rPr b="0" lang="en-US"/>
              <a:t>Shivangi Nagpal</a:t>
            </a:r>
            <a:endParaRPr b="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Helvetica Neue"/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 txBox="1"/>
          <p:nvPr>
            <p:ph idx="6" type="body"/>
          </p:nvPr>
        </p:nvSpPr>
        <p:spPr>
          <a:xfrm>
            <a:off x="4572000" y="6278450"/>
            <a:ext cx="3644100" cy="429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5e44ddd3cd_2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075" y="208325"/>
            <a:ext cx="6727624" cy="23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5e44ddd3cd_2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525" y="3133475"/>
            <a:ext cx="6222751" cy="28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e44ddd3cd_4_22"/>
          <p:cNvSpPr txBox="1"/>
          <p:nvPr>
            <p:ph type="title"/>
          </p:nvPr>
        </p:nvSpPr>
        <p:spPr>
          <a:xfrm>
            <a:off x="664148" y="398575"/>
            <a:ext cx="76290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LDA- LATENT DIRICHLET ALLOCATION</a:t>
            </a:r>
            <a:endParaRPr/>
          </a:p>
        </p:txBody>
      </p:sp>
      <p:sp>
        <p:nvSpPr>
          <p:cNvPr id="242" name="Google Shape;242;g5e44ddd3cd_4_22"/>
          <p:cNvSpPr txBox="1"/>
          <p:nvPr>
            <p:ph idx="3" type="body"/>
          </p:nvPr>
        </p:nvSpPr>
        <p:spPr>
          <a:xfrm>
            <a:off x="900900" y="1305825"/>
            <a:ext cx="7342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</a:t>
            </a:r>
            <a:r>
              <a:rPr lang="en-US"/>
              <a:t>DA is a Topic Modeling Algorithm - </a:t>
            </a:r>
            <a:r>
              <a:rPr lang="en-US"/>
              <a:t>represents documents as a mixture of topics.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</a:t>
            </a:r>
            <a:r>
              <a:rPr lang="en-US"/>
              <a:t>ach document is modeled as a finite mixture over an underlying set of topics.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These number of topics learn the topic distribution that each document in a collection of documents has.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g5e44ddd3cd_2_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4050" y="4737125"/>
            <a:ext cx="4902500" cy="20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5e44ddd3cd_2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00" y="534825"/>
            <a:ext cx="8568824" cy="42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44ddd3cd_4_35"/>
          <p:cNvSpPr txBox="1"/>
          <p:nvPr>
            <p:ph type="title"/>
          </p:nvPr>
        </p:nvSpPr>
        <p:spPr>
          <a:xfrm>
            <a:off x="1184729" y="493324"/>
            <a:ext cx="54405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LDA Topic Modeling</a:t>
            </a:r>
            <a:endParaRPr/>
          </a:p>
        </p:txBody>
      </p:sp>
      <p:sp>
        <p:nvSpPr>
          <p:cNvPr id="256" name="Google Shape;256;g5e44ddd3cd_4_35"/>
          <p:cNvSpPr txBox="1"/>
          <p:nvPr/>
        </p:nvSpPr>
        <p:spPr>
          <a:xfrm>
            <a:off x="855475" y="1211925"/>
            <a:ext cx="7399800" cy="48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A:</a:t>
            </a:r>
            <a:r>
              <a:rPr i="1" lang="en-US" sz="1800">
                <a:solidFill>
                  <a:srgbClr val="FFFFFF"/>
                </a:solidFill>
              </a:rPr>
              <a:t>I spend the day at the beach tanning.</a:t>
            </a:r>
            <a:endParaRPr i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B:</a:t>
            </a:r>
            <a:r>
              <a:rPr i="1" lang="en-US" sz="1800">
                <a:solidFill>
                  <a:srgbClr val="FFFFFF"/>
                </a:solidFill>
              </a:rPr>
              <a:t>I ate Mexican Tacos and Guacamole.</a:t>
            </a:r>
            <a:endParaRPr i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C:</a:t>
            </a:r>
            <a:r>
              <a:rPr i="1" lang="en-US" sz="1800">
                <a:solidFill>
                  <a:srgbClr val="FFFFFF"/>
                </a:solidFill>
              </a:rPr>
              <a:t>I love tanning in Mexican beaches while eating quesadillas and tacos under the sun.</a:t>
            </a:r>
            <a:endParaRPr i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</a:rPr>
              <a:t>Results: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Sentence A is 100% about Topic 1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Sentence B is 100% Topic 2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Sentence C is 30% Topic 1, 70% Topic 2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Topic 1: 30% beach, 15% tanning, 10% sun, …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Topic 2: 40% Mexican, 10% Tacos, 10% Guacamole, 10% Quesadilla.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5e44ddd3cd_4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975"/>
            <a:ext cx="8839199" cy="5278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5e44ddd3cd_4_92"/>
          <p:cNvSpPr txBox="1"/>
          <p:nvPr/>
        </p:nvSpPr>
        <p:spPr>
          <a:xfrm>
            <a:off x="3775775" y="2718975"/>
            <a:ext cx="1056900" cy="438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LDA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e44ddd3cd_4_61"/>
          <p:cNvSpPr txBox="1"/>
          <p:nvPr>
            <p:ph type="title"/>
          </p:nvPr>
        </p:nvSpPr>
        <p:spPr>
          <a:xfrm>
            <a:off x="3078477" y="723575"/>
            <a:ext cx="32508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TF-IDF vs LDA</a:t>
            </a:r>
            <a:endParaRPr/>
          </a:p>
        </p:txBody>
      </p:sp>
      <p:graphicFrame>
        <p:nvGraphicFramePr>
          <p:cNvPr id="270" name="Google Shape;270;g5e44ddd3cd_4_61"/>
          <p:cNvGraphicFramePr/>
          <p:nvPr/>
        </p:nvGraphicFramePr>
        <p:xfrm>
          <a:off x="1405375" y="172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{C6CBCE83-743B-4D73-8ECC-1BE8840A059E}</a:tableStyleId>
              </a:tblPr>
              <a:tblGrid>
                <a:gridCol w="3414300"/>
                <a:gridCol w="3827825"/>
              </a:tblGrid>
              <a:tr h="4058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TF-IDF is at word level that measure how important a word is to a document and is used by weighting factor to frequency of a word.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</a:rPr>
                        <a:t>LDA allows set of observations to be explained by unobserved groups that explains why some part of data is similar. </a:t>
                      </a:r>
                      <a:endParaRPr sz="28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e44ddd3cd_4_73"/>
          <p:cNvSpPr txBox="1"/>
          <p:nvPr>
            <p:ph type="title"/>
          </p:nvPr>
        </p:nvSpPr>
        <p:spPr>
          <a:xfrm>
            <a:off x="3193663" y="609275"/>
            <a:ext cx="31797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Similarity</a:t>
            </a:r>
            <a:endParaRPr/>
          </a:p>
        </p:txBody>
      </p:sp>
      <p:pic>
        <p:nvPicPr>
          <p:cNvPr id="277" name="Google Shape;277;g5e44ddd3cd_4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50" y="1597450"/>
            <a:ext cx="7684850" cy="44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44ddd3cd_0_77"/>
          <p:cNvSpPr txBox="1"/>
          <p:nvPr>
            <p:ph type="title"/>
          </p:nvPr>
        </p:nvSpPr>
        <p:spPr>
          <a:xfrm>
            <a:off x="1304525" y="234025"/>
            <a:ext cx="60948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Improvement &amp; Correction </a:t>
            </a:r>
            <a:endParaRPr/>
          </a:p>
        </p:txBody>
      </p:sp>
      <p:sp>
        <p:nvSpPr>
          <p:cNvPr id="284" name="Google Shape;284;g5e44ddd3cd_0_77"/>
          <p:cNvSpPr txBox="1"/>
          <p:nvPr>
            <p:ph idx="1" type="body"/>
          </p:nvPr>
        </p:nvSpPr>
        <p:spPr>
          <a:xfrm>
            <a:off x="503400" y="1143275"/>
            <a:ext cx="8487600" cy="3997500"/>
          </a:xfrm>
          <a:prstGeom prst="rect">
            <a:avLst/>
          </a:prstGeom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Patents with same title and different patent number?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Ex: Jacobs Jr., William R. US patents: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6300061 =&gt;</a:t>
            </a:r>
            <a:r>
              <a:rPr lang="en-US" sz="2400">
                <a:highlight>
                  <a:srgbClr val="CC0000"/>
                </a:highlight>
              </a:rPr>
              <a:t>Mycobacterial species-specific reporter mycobacteriophages.</a:t>
            </a:r>
            <a:endParaRPr sz="2400">
              <a:highlight>
                <a:srgbClr val="CC0000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/>
              <a:t>6225066 =&gt; </a:t>
            </a:r>
            <a:r>
              <a:rPr lang="en-US" sz="2400">
                <a:highlight>
                  <a:srgbClr val="CC0000"/>
                </a:highlight>
              </a:rPr>
              <a:t>Mycobacterial species-specific reporter mycobacteriophages.</a:t>
            </a:r>
            <a:endParaRPr sz="2400">
              <a:highlight>
                <a:srgbClr val="CC0000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5e44ddd3cd_0_77"/>
          <p:cNvSpPr txBox="1"/>
          <p:nvPr>
            <p:ph idx="4" type="body"/>
          </p:nvPr>
        </p:nvSpPr>
        <p:spPr>
          <a:xfrm>
            <a:off x="486600" y="5140775"/>
            <a:ext cx="8170800" cy="117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➢"/>
            </a:pPr>
            <a:r>
              <a:rPr b="0" lang="en-US" sz="2400"/>
              <a:t>Create new column CONTENT (combined from TITLE &amp; ABSTRACT</a:t>
            </a:r>
            <a:r>
              <a:rPr lang="en-US" sz="2400"/>
              <a:t>)</a:t>
            </a:r>
            <a:endParaRPr sz="2400"/>
          </a:p>
        </p:txBody>
      </p:sp>
      <p:sp>
        <p:nvSpPr>
          <p:cNvPr id="286" name="Google Shape;286;g5e44ddd3cd_0_77"/>
          <p:cNvSpPr txBox="1"/>
          <p:nvPr>
            <p:ph idx="5" type="body"/>
          </p:nvPr>
        </p:nvSpPr>
        <p:spPr>
          <a:xfrm>
            <a:off x="503400" y="4188275"/>
            <a:ext cx="8086500" cy="95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➢"/>
            </a:pPr>
            <a:r>
              <a:rPr b="0" lang="en-US" sz="2400"/>
              <a:t>When user searches for Paten</a:t>
            </a:r>
            <a:r>
              <a:rPr b="0" lang="en-US" sz="2400"/>
              <a:t>t</a:t>
            </a:r>
            <a:r>
              <a:rPr b="0" lang="en-US" sz="2400"/>
              <a:t>s he means content (NOT JUST TITLE)</a:t>
            </a:r>
            <a:endParaRPr b="0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e44ddd3cd_0_117"/>
          <p:cNvSpPr txBox="1"/>
          <p:nvPr>
            <p:ph type="title"/>
          </p:nvPr>
        </p:nvSpPr>
        <p:spPr>
          <a:xfrm>
            <a:off x="375375" y="519625"/>
            <a:ext cx="4995600" cy="496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93" name="Google Shape;293;g5e44ddd3cd_0_117"/>
          <p:cNvSpPr txBox="1"/>
          <p:nvPr>
            <p:ph idx="2" type="body"/>
          </p:nvPr>
        </p:nvSpPr>
        <p:spPr>
          <a:xfrm>
            <a:off x="2893805" y="2498790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5e44ddd3cd_0_117"/>
          <p:cNvSpPr txBox="1"/>
          <p:nvPr>
            <p:ph idx="3" type="body"/>
          </p:nvPr>
        </p:nvSpPr>
        <p:spPr>
          <a:xfrm>
            <a:off x="2893801" y="3118721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5e44ddd3cd_0_117"/>
          <p:cNvSpPr txBox="1"/>
          <p:nvPr>
            <p:ph idx="4" type="body"/>
          </p:nvPr>
        </p:nvSpPr>
        <p:spPr>
          <a:xfrm>
            <a:off x="2901010" y="3869974"/>
            <a:ext cx="5440200" cy="2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5e44ddd3cd_0_117"/>
          <p:cNvSpPr txBox="1"/>
          <p:nvPr>
            <p:ph idx="5" type="body"/>
          </p:nvPr>
        </p:nvSpPr>
        <p:spPr>
          <a:xfrm>
            <a:off x="2898220" y="4187249"/>
            <a:ext cx="5440200" cy="3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g5e44ddd3cd_0_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38" y="1822637"/>
            <a:ext cx="8604976" cy="487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5e44ddd3cd_0_117"/>
          <p:cNvPicPr preferRelativeResize="0"/>
          <p:nvPr/>
        </p:nvPicPr>
        <p:blipFill rotWithShape="1">
          <a:blip r:embed="rId4">
            <a:alphaModFix/>
          </a:blip>
          <a:srcRect b="-321110" l="-1630" r="1629" t="321110"/>
          <a:stretch/>
        </p:blipFill>
        <p:spPr>
          <a:xfrm>
            <a:off x="133350" y="3067050"/>
            <a:ext cx="88773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5e44ddd3cd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800" y="1016125"/>
            <a:ext cx="7052099" cy="5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e44ddd3cd_0_104"/>
          <p:cNvSpPr txBox="1"/>
          <p:nvPr>
            <p:ph type="title"/>
          </p:nvPr>
        </p:nvSpPr>
        <p:spPr>
          <a:xfrm>
            <a:off x="1660349" y="1219600"/>
            <a:ext cx="66870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GUI-Front End</a:t>
            </a:r>
            <a:endParaRPr/>
          </a:p>
        </p:txBody>
      </p:sp>
      <p:sp>
        <p:nvSpPr>
          <p:cNvPr id="306" name="Google Shape;306;g5e44ddd3cd_0_104"/>
          <p:cNvSpPr txBox="1"/>
          <p:nvPr>
            <p:ph idx="1" type="body"/>
          </p:nvPr>
        </p:nvSpPr>
        <p:spPr>
          <a:xfrm>
            <a:off x="821250" y="1720000"/>
            <a:ext cx="8322600" cy="513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/>
              <a:t>URL:     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www.arpsharma.com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07" name="Google Shape;307;g5e44ddd3cd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250" y="2583875"/>
            <a:ext cx="6978049" cy="34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e44ddd3cd_4_11"/>
          <p:cNvSpPr txBox="1"/>
          <p:nvPr>
            <p:ph type="title"/>
          </p:nvPr>
        </p:nvSpPr>
        <p:spPr>
          <a:xfrm>
            <a:off x="2751854" y="567974"/>
            <a:ext cx="54405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61" name="Google Shape;61;g5e44ddd3cd_4_11"/>
          <p:cNvSpPr txBox="1"/>
          <p:nvPr>
            <p:ph idx="1" type="body"/>
          </p:nvPr>
        </p:nvSpPr>
        <p:spPr>
          <a:xfrm>
            <a:off x="547600" y="1264325"/>
            <a:ext cx="8159700" cy="520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Why do we need recommendation system for patents?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How does the system recommend relevant patents for you?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How do we collect patent data?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How do we compare the recommendation results?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Implement the machine learning models to build a recommender system.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GUI for recommender system.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e44ddd3cd_1_88"/>
          <p:cNvSpPr txBox="1"/>
          <p:nvPr>
            <p:ph type="title"/>
          </p:nvPr>
        </p:nvSpPr>
        <p:spPr>
          <a:xfrm>
            <a:off x="2907000" y="1219598"/>
            <a:ext cx="5440500" cy="3419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Demo of Patent Recommendation System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e44ddd3cd_1_99"/>
          <p:cNvSpPr txBox="1"/>
          <p:nvPr>
            <p:ph type="title"/>
          </p:nvPr>
        </p:nvSpPr>
        <p:spPr>
          <a:xfrm>
            <a:off x="1484925" y="1219602"/>
            <a:ext cx="6862500" cy="467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5e44ddd3cd_2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00" y="154125"/>
            <a:ext cx="7188251" cy="67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5e44ddd3cd_2_127"/>
          <p:cNvSpPr/>
          <p:nvPr/>
        </p:nvSpPr>
        <p:spPr>
          <a:xfrm>
            <a:off x="462325" y="2179600"/>
            <a:ext cx="7364400" cy="1315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e44ddd3cd_2_142"/>
          <p:cNvSpPr txBox="1"/>
          <p:nvPr>
            <p:ph type="title"/>
          </p:nvPr>
        </p:nvSpPr>
        <p:spPr>
          <a:xfrm>
            <a:off x="2907004" y="1219599"/>
            <a:ext cx="54405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5e44ddd3cd_2_142"/>
          <p:cNvSpPr txBox="1"/>
          <p:nvPr>
            <p:ph idx="1" type="body"/>
          </p:nvPr>
        </p:nvSpPr>
        <p:spPr>
          <a:xfrm>
            <a:off x="2907364" y="1865944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5e44ddd3cd_2_142"/>
          <p:cNvSpPr txBox="1"/>
          <p:nvPr>
            <p:ph idx="2" type="body"/>
          </p:nvPr>
        </p:nvSpPr>
        <p:spPr>
          <a:xfrm>
            <a:off x="2893805" y="2498790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5e44ddd3cd_2_142"/>
          <p:cNvSpPr txBox="1"/>
          <p:nvPr>
            <p:ph idx="3" type="body"/>
          </p:nvPr>
        </p:nvSpPr>
        <p:spPr>
          <a:xfrm>
            <a:off x="2893801" y="3118721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5e44ddd3cd_2_142"/>
          <p:cNvSpPr txBox="1"/>
          <p:nvPr>
            <p:ph idx="4" type="body"/>
          </p:nvPr>
        </p:nvSpPr>
        <p:spPr>
          <a:xfrm>
            <a:off x="2901010" y="3869974"/>
            <a:ext cx="5440200" cy="2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5e44ddd3cd_2_142"/>
          <p:cNvSpPr txBox="1"/>
          <p:nvPr>
            <p:ph idx="5" type="body"/>
          </p:nvPr>
        </p:nvSpPr>
        <p:spPr>
          <a:xfrm>
            <a:off x="2898220" y="4187249"/>
            <a:ext cx="5440200" cy="3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5e44ddd3cd_2_142"/>
          <p:cNvSpPr txBox="1"/>
          <p:nvPr>
            <p:ph idx="6" type="body"/>
          </p:nvPr>
        </p:nvSpPr>
        <p:spPr>
          <a:xfrm>
            <a:off x="5943600" y="6217920"/>
            <a:ext cx="2349600" cy="438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g5e44ddd3cd_2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05" y="73088"/>
            <a:ext cx="8832195" cy="65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e44ddd3cd_0_0"/>
          <p:cNvSpPr txBox="1"/>
          <p:nvPr>
            <p:ph type="title"/>
          </p:nvPr>
        </p:nvSpPr>
        <p:spPr>
          <a:xfrm>
            <a:off x="2907004" y="1219599"/>
            <a:ext cx="54405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Extraction</a:t>
            </a:r>
            <a:endParaRPr/>
          </a:p>
        </p:txBody>
      </p:sp>
      <p:sp>
        <p:nvSpPr>
          <p:cNvPr id="88" name="Google Shape;88;g5e44ddd3cd_0_0"/>
          <p:cNvSpPr txBox="1"/>
          <p:nvPr>
            <p:ph idx="1" type="body"/>
          </p:nvPr>
        </p:nvSpPr>
        <p:spPr>
          <a:xfrm>
            <a:off x="207305" y="1885125"/>
            <a:ext cx="77166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1000"/>
              </a:spcBef>
              <a:spcAft>
                <a:spcPts val="0"/>
              </a:spcAft>
              <a:buSzPts val="3600"/>
              <a:buChar char="●"/>
            </a:pPr>
            <a:r>
              <a:rPr lang="en-US" sz="3600"/>
              <a:t>Google Patents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https://patents.google.com/</a:t>
            </a:r>
            <a:endParaRPr sz="3600"/>
          </a:p>
        </p:txBody>
      </p:sp>
      <p:sp>
        <p:nvSpPr>
          <p:cNvPr id="89" name="Google Shape;89;g5e44ddd3cd_0_0"/>
          <p:cNvSpPr txBox="1"/>
          <p:nvPr>
            <p:ph idx="3" type="body"/>
          </p:nvPr>
        </p:nvSpPr>
        <p:spPr>
          <a:xfrm>
            <a:off x="207300" y="3358050"/>
            <a:ext cx="90789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Title , Abstract, Inventors , Assignee, Classification, Patent Link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   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5e44ddd3cd_0_0"/>
          <p:cNvSpPr txBox="1"/>
          <p:nvPr>
            <p:ph idx="4" type="body"/>
          </p:nvPr>
        </p:nvSpPr>
        <p:spPr>
          <a:xfrm>
            <a:off x="366285" y="5013924"/>
            <a:ext cx="5440200" cy="2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Selenium Webdriver  </a:t>
            </a:r>
            <a:endParaRPr sz="2800"/>
          </a:p>
        </p:txBody>
      </p:sp>
      <p:sp>
        <p:nvSpPr>
          <p:cNvPr id="91" name="Google Shape;91;g5e44ddd3cd_0_0"/>
          <p:cNvSpPr txBox="1"/>
          <p:nvPr>
            <p:ph idx="5" type="body"/>
          </p:nvPr>
        </p:nvSpPr>
        <p:spPr>
          <a:xfrm>
            <a:off x="1192620" y="4260849"/>
            <a:ext cx="5440200" cy="3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➢"/>
            </a:pPr>
            <a:r>
              <a:rPr lang="en-US"/>
              <a:t>Application date, filing date, Grant date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e44ddd3cd_2_2"/>
          <p:cNvSpPr txBox="1"/>
          <p:nvPr>
            <p:ph type="title"/>
          </p:nvPr>
        </p:nvSpPr>
        <p:spPr>
          <a:xfrm>
            <a:off x="2907004" y="1219599"/>
            <a:ext cx="54405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e44ddd3cd_2_2"/>
          <p:cNvSpPr txBox="1"/>
          <p:nvPr>
            <p:ph idx="1" type="body"/>
          </p:nvPr>
        </p:nvSpPr>
        <p:spPr>
          <a:xfrm>
            <a:off x="870114" y="1861144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t/>
            </a:r>
            <a:endParaRPr/>
          </a:p>
        </p:txBody>
      </p:sp>
      <p:sp>
        <p:nvSpPr>
          <p:cNvPr id="99" name="Google Shape;99;g5e44ddd3cd_2_2"/>
          <p:cNvSpPr txBox="1"/>
          <p:nvPr>
            <p:ph idx="2" type="body"/>
          </p:nvPr>
        </p:nvSpPr>
        <p:spPr>
          <a:xfrm>
            <a:off x="2893805" y="2498790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5e44ddd3cd_2_2"/>
          <p:cNvSpPr txBox="1"/>
          <p:nvPr>
            <p:ph idx="3" type="body"/>
          </p:nvPr>
        </p:nvSpPr>
        <p:spPr>
          <a:xfrm>
            <a:off x="2893801" y="3118721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e44ddd3cd_2_2"/>
          <p:cNvSpPr txBox="1"/>
          <p:nvPr>
            <p:ph idx="4" type="body"/>
          </p:nvPr>
        </p:nvSpPr>
        <p:spPr>
          <a:xfrm>
            <a:off x="2901010" y="3869974"/>
            <a:ext cx="5440200" cy="2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5e44ddd3cd_2_2"/>
          <p:cNvSpPr txBox="1"/>
          <p:nvPr>
            <p:ph idx="5" type="body"/>
          </p:nvPr>
        </p:nvSpPr>
        <p:spPr>
          <a:xfrm>
            <a:off x="2898220" y="4187249"/>
            <a:ext cx="5440200" cy="3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5e44ddd3cd_2_2"/>
          <p:cNvSpPr/>
          <p:nvPr/>
        </p:nvSpPr>
        <p:spPr>
          <a:xfrm>
            <a:off x="0" y="2424825"/>
            <a:ext cx="2783400" cy="438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g5e44ddd3cd_2_2"/>
          <p:cNvCxnSpPr/>
          <p:nvPr/>
        </p:nvCxnSpPr>
        <p:spPr>
          <a:xfrm flipH="1" rot="10800000">
            <a:off x="2972975" y="2629625"/>
            <a:ext cx="805500" cy="11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g5e44ddd3cd_2_2"/>
          <p:cNvSpPr txBox="1"/>
          <p:nvPr/>
        </p:nvSpPr>
        <p:spPr>
          <a:xfrm>
            <a:off x="3837625" y="2424825"/>
            <a:ext cx="959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TITLE</a:t>
            </a:r>
            <a:endParaRPr b="1" sz="1800"/>
          </a:p>
        </p:txBody>
      </p:sp>
      <p:sp>
        <p:nvSpPr>
          <p:cNvPr id="106" name="Google Shape;106;g5e44ddd3cd_2_2"/>
          <p:cNvSpPr/>
          <p:nvPr/>
        </p:nvSpPr>
        <p:spPr>
          <a:xfrm>
            <a:off x="4669350" y="2776700"/>
            <a:ext cx="2141400" cy="43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" name="Google Shape;107;g5e44ddd3cd_2_2"/>
          <p:cNvCxnSpPr/>
          <p:nvPr/>
        </p:nvCxnSpPr>
        <p:spPr>
          <a:xfrm flipH="1" rot="10800000">
            <a:off x="6088100" y="2368900"/>
            <a:ext cx="201300" cy="36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g5e44ddd3cd_2_2"/>
          <p:cNvSpPr txBox="1"/>
          <p:nvPr/>
        </p:nvSpPr>
        <p:spPr>
          <a:xfrm>
            <a:off x="5472175" y="2021418"/>
            <a:ext cx="19899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Patent Number</a:t>
            </a:r>
            <a:endParaRPr b="1"/>
          </a:p>
        </p:txBody>
      </p:sp>
      <p:sp>
        <p:nvSpPr>
          <p:cNvPr id="109" name="Google Shape;109;g5e44ddd3cd_2_2"/>
          <p:cNvSpPr/>
          <p:nvPr/>
        </p:nvSpPr>
        <p:spPr>
          <a:xfrm>
            <a:off x="189525" y="2885075"/>
            <a:ext cx="680400" cy="23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g5e44ddd3cd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5" y="994950"/>
            <a:ext cx="9096323" cy="535372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g5e44ddd3cd_2_2"/>
          <p:cNvSpPr/>
          <p:nvPr/>
        </p:nvSpPr>
        <p:spPr>
          <a:xfrm>
            <a:off x="47675" y="1885950"/>
            <a:ext cx="2735700" cy="438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Google Shape;112;g5e44ddd3cd_2_2"/>
          <p:cNvCxnSpPr/>
          <p:nvPr/>
        </p:nvCxnSpPr>
        <p:spPr>
          <a:xfrm>
            <a:off x="2984825" y="2108325"/>
            <a:ext cx="438300" cy="1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3" name="Google Shape;113;g5e44ddd3cd_2_2"/>
          <p:cNvSpPr txBox="1"/>
          <p:nvPr/>
        </p:nvSpPr>
        <p:spPr>
          <a:xfrm>
            <a:off x="3505975" y="1885950"/>
            <a:ext cx="9594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TITLE</a:t>
            </a:r>
            <a:endParaRPr b="1"/>
          </a:p>
        </p:txBody>
      </p:sp>
      <p:sp>
        <p:nvSpPr>
          <p:cNvPr id="114" name="Google Shape;114;g5e44ddd3cd_2_2"/>
          <p:cNvSpPr/>
          <p:nvPr/>
        </p:nvSpPr>
        <p:spPr>
          <a:xfrm>
            <a:off x="5309150" y="2461325"/>
            <a:ext cx="1759200" cy="584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g5e44ddd3cd_2_2"/>
          <p:cNvCxnSpPr>
            <a:stCxn id="114" idx="0"/>
          </p:cNvCxnSpPr>
          <p:nvPr/>
        </p:nvCxnSpPr>
        <p:spPr>
          <a:xfrm rot="10800000">
            <a:off x="5862950" y="2091425"/>
            <a:ext cx="325800" cy="36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g5e44ddd3cd_2_2"/>
          <p:cNvSpPr txBox="1"/>
          <p:nvPr/>
        </p:nvSpPr>
        <p:spPr>
          <a:xfrm>
            <a:off x="5531400" y="1807225"/>
            <a:ext cx="68226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PATENT NUMBER</a:t>
            </a:r>
            <a:endParaRPr b="1"/>
          </a:p>
        </p:txBody>
      </p:sp>
      <p:sp>
        <p:nvSpPr>
          <p:cNvPr id="117" name="Google Shape;117;g5e44ddd3cd_2_2"/>
          <p:cNvSpPr/>
          <p:nvPr/>
        </p:nvSpPr>
        <p:spPr>
          <a:xfrm>
            <a:off x="0" y="2363025"/>
            <a:ext cx="959400" cy="369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5e44ddd3cd_2_2"/>
          <p:cNvSpPr/>
          <p:nvPr/>
        </p:nvSpPr>
        <p:spPr>
          <a:xfrm>
            <a:off x="5472175" y="3516475"/>
            <a:ext cx="1596300" cy="369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5e44ddd3cd_2_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675" y="500825"/>
            <a:ext cx="5353325" cy="57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5e44ddd3cd_2_211"/>
          <p:cNvSpPr txBox="1"/>
          <p:nvPr/>
        </p:nvSpPr>
        <p:spPr>
          <a:xfrm>
            <a:off x="6351625" y="957700"/>
            <a:ext cx="63405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e44ddd3cd_2_108"/>
          <p:cNvSpPr txBox="1"/>
          <p:nvPr>
            <p:ph type="title"/>
          </p:nvPr>
        </p:nvSpPr>
        <p:spPr>
          <a:xfrm>
            <a:off x="1215899" y="876100"/>
            <a:ext cx="7125300" cy="500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Looping Through Next page </a:t>
            </a:r>
            <a:endParaRPr/>
          </a:p>
        </p:txBody>
      </p:sp>
      <p:sp>
        <p:nvSpPr>
          <p:cNvPr id="132" name="Google Shape;132;g5e44ddd3cd_2_108"/>
          <p:cNvSpPr txBox="1"/>
          <p:nvPr>
            <p:ph idx="2" type="body"/>
          </p:nvPr>
        </p:nvSpPr>
        <p:spPr>
          <a:xfrm>
            <a:off x="2893805" y="2498790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5e44ddd3cd_2_108"/>
          <p:cNvSpPr txBox="1"/>
          <p:nvPr>
            <p:ph idx="3" type="body"/>
          </p:nvPr>
        </p:nvSpPr>
        <p:spPr>
          <a:xfrm>
            <a:off x="2893801" y="3118721"/>
            <a:ext cx="5440200" cy="49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5e44ddd3cd_2_108"/>
          <p:cNvSpPr txBox="1"/>
          <p:nvPr>
            <p:ph idx="4" type="body"/>
          </p:nvPr>
        </p:nvSpPr>
        <p:spPr>
          <a:xfrm>
            <a:off x="2901010" y="3869974"/>
            <a:ext cx="5440200" cy="28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5e44ddd3cd_2_108"/>
          <p:cNvSpPr txBox="1"/>
          <p:nvPr>
            <p:ph idx="5" type="body"/>
          </p:nvPr>
        </p:nvSpPr>
        <p:spPr>
          <a:xfrm>
            <a:off x="2898220" y="4187249"/>
            <a:ext cx="5440200" cy="34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g5e44ddd3cd_2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13" y="2036812"/>
            <a:ext cx="8985176" cy="41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5e44ddd3cd_2_108"/>
          <p:cNvSpPr/>
          <p:nvPr/>
        </p:nvSpPr>
        <p:spPr>
          <a:xfrm>
            <a:off x="1066000" y="3429000"/>
            <a:ext cx="1895100" cy="186300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5e44ddd3cd_2_108"/>
          <p:cNvSpPr/>
          <p:nvPr/>
        </p:nvSpPr>
        <p:spPr>
          <a:xfrm>
            <a:off x="461950" y="2567100"/>
            <a:ext cx="2431800" cy="346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ver Slides">
  <a:themeElements>
    <a:clrScheme name="SJSU">
      <a:dk1>
        <a:srgbClr val="000000"/>
      </a:dk1>
      <a:lt1>
        <a:srgbClr val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JSU - Standard">
  <a:themeElements>
    <a:clrScheme name="SJSU">
      <a:dk1>
        <a:srgbClr val="000000"/>
      </a:dk1>
      <a:lt1>
        <a:srgbClr val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itle Slides">
  <a:themeElements>
    <a:clrScheme name="SJSU">
      <a:dk1>
        <a:srgbClr val="000000"/>
      </a:dk1>
      <a:lt1>
        <a:srgbClr val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2019-08-05T19:31:12Z</dcterms:created>
  <dc:creator>Rakshit Holkal Ravishankar</dc:creator>
</cp:coreProperties>
</file>